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Default Extension="png" ContentType="image/png"/>
  <Default Extension="jpeg" ContentType="image/jpeg"/>
  <Default Extension="rels" ContentType="application/vnd.openxmlformats-package.relationships+xml"/>
  <Default Extension="xml" ContentType="application/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45637A"/>
    <a:srgbClr val="9E29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644" autoAdjust="0"/>
    <p:restoredTop sz="94660"/>
  </p:normalViewPr>
  <p:slideViewPr>
    <p:cSldViewPr>
      <p:cViewPr varScale="1">
        <p:scale>
          <a:sx n="106" d="100"/>
          <a:sy n="106" d="100"/>
        </p:scale>
        <p:origin x="-582" y="-102"/>
      </p:cViewPr>
      <p:guideLst>
        <p:guide orient="horz" pos="2160"/>
        <p:guide pos="2880"/>
        <p:guide pos="57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6" y="-78"/>
      </p:cViewPr>
      <p:guideLst>
        <p:guide orient="horz" pos="3132"/>
        <p:guide pos="2145"/>
      </p:guideLst>
    </p:cSldViewPr>
  </p:notesViewPr>
  <p:gridSpacing cx="78028800" cy="78028800"/>
</p:viewPr>
</file>

<file path=ppt/_rels/presentation.xml.rels>&#65279;<?xml version="1.0" encoding="UTF-8" standalone="yes"?>
<Relationships xmlns="http://schemas.openxmlformats.org/package/2006/relationships">
  <Relationship Id="rId2" Type="http://schemas.openxmlformats.org/officeDocument/2006/relationships/slide" Target="slides/slide1.xml" />
  <Relationship Id="rId3" Type="http://schemas.openxmlformats.org/officeDocument/2006/relationships/slide" Target="slides/slide2.xml" />
  <Relationship Id="rId4" Type="http://schemas.openxmlformats.org/officeDocument/2006/relationships/slide" Target="slides/slide3.xml" />
  <Relationship Id="rId5" Type="http://schemas.openxmlformats.org/officeDocument/2006/relationships/slide" Target="slides/slide4.xml" />
  <Relationship Id="rId6" Type="http://schemas.openxmlformats.org/officeDocument/2006/relationships/slide" Target="slides/slide5.xml" />
  <Relationship Id="rId7" Type="http://schemas.openxmlformats.org/officeDocument/2006/relationships/slide" Target="slides/slide6.xml" />
  <Relationship Id="rId8" Type="http://schemas.openxmlformats.org/officeDocument/2006/relationships/slide" Target="slides/slide7.xml" />
  <Relationship Id="rId9" Type="http://schemas.openxmlformats.org/officeDocument/2006/relationships/slide" Target="slides/slide8.xml" />
  <Relationship Id="rId10" Type="http://schemas.openxmlformats.org/officeDocument/2006/relationships/slide" Target="slides/slide9.xml" />
  <Relationship Id="rId13" Type="http://schemas.openxmlformats.org/officeDocument/2006/relationships/presProps" Target="presProps.xml" />
  <Relationship Id="rId12" Type="http://schemas.openxmlformats.org/officeDocument/2006/relationships/handoutMaster" Target="handoutMasters/handoutMaster1.xml" />
  <Relationship Id="rId16" Type="http://schemas.openxmlformats.org/officeDocument/2006/relationships/tableStyles" Target="tableStyles.xml" />
  <Relationship Id="rId1" Type="http://schemas.openxmlformats.org/officeDocument/2006/relationships/slideMaster" Target="slideMasters/slideMaster1.xml" />
  <Relationship Id="rId11" Type="http://schemas.openxmlformats.org/officeDocument/2006/relationships/notesMaster" Target="notesMasters/notesMaster1.xml" />
  <Relationship Id="rId15" Type="http://schemas.openxmlformats.org/officeDocument/2006/relationships/theme" Target="theme/theme1.xml" />
  <Relationship Id="rId14" Type="http://schemas.openxmlformats.org/officeDocument/2006/relationships/viewProps" Target="viewProps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1162" cy="49746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8" y="1"/>
            <a:ext cx="2951162" cy="49746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3309188-0A95-4E29-9AE3-36CB4FE328F5}" type="datetimeFigureOut">
              <a:rPr lang="fr-FR" smtClean="0"/>
              <a:pPr/>
              <a:t>18/10/2011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3351"/>
            <a:ext cx="2951162" cy="49746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8" y="9443351"/>
            <a:ext cx="2951162" cy="49746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D250E5E-CEAA-4EC5-8F25-C1AA1AB7CE9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CE5FF-9C89-4B50-B1DE-501140A16046}" type="datetimeFigureOut">
              <a:rPr lang="fr-FR" smtClean="0"/>
              <a:t>18/10/2011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8300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59DA9-626E-4897-8D42-52D9F4DA0848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_rels/notesSlide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4.xml" />
  <Relationship Id="rId1" Type="http://schemas.openxmlformats.org/officeDocument/2006/relationships/notesMaster" Target="../notesMasters/notesMaster1.xml" />
</Relationships>
</file>

<file path=ppt/notesSlides/_rels/notesSlide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_rels/notesSlide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6.xml" />
  <Relationship Id="rId1" Type="http://schemas.openxmlformats.org/officeDocument/2006/relationships/notesMaster" Target="../notesMasters/notesMaster1.xml" />
</Relationships>
</file>

<file path=ppt/notesSlides/_rels/notesSlide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7.xml" />
  <Relationship Id="rId1" Type="http://schemas.openxmlformats.org/officeDocument/2006/relationships/notesMaster" Target="../notesMasters/notesMaster1.xml" />
</Relationships>
</file>

<file path=ppt/notesSlides/_rels/notesSlide8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8.xml" />
  <Relationship Id="rId1" Type="http://schemas.openxmlformats.org/officeDocument/2006/relationships/notesMaster" Target="../notesMasters/notesMaster1.xml" />
</Relationships>
</file>

<file path=ppt/notesSlides/_rels/notesSlide9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9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3.jpeg" />
  <Relationship Id="rId2" Type="http://schemas.openxmlformats.org/officeDocument/2006/relationships/image" Target="../media/image2.jpeg" />
  <Relationship Id="rId1" Type="http://schemas.openxmlformats.org/officeDocument/2006/relationships/slideMaster" Target="../slideMasters/slideMaster1.xml" />
  <Relationship Id="rId5" Type="http://schemas.openxmlformats.org/officeDocument/2006/relationships/image" Target="../media/image5.jpeg" />
  <Relationship Id="rId4" Type="http://schemas.openxmlformats.org/officeDocument/2006/relationships/image" Target="../media/image4.png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jpeg" /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 txBox="1">
            <a:spLocks/>
          </p:cNvSpPr>
          <p:nvPr userDrawn="1"/>
        </p:nvSpPr>
        <p:spPr bwMode="auto">
          <a:xfrm>
            <a:off x="180975" y="2828925"/>
            <a:ext cx="876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5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BEIJING     CHARLOTTE     CHICAGO     GENEVA     HONG KONG     HOUSTON     LONDON     LOS ANGELES     NEW YORK     NEWARK     MOSCOW     PARIS     SAN FRANCISCO     SHANGHAI    WASHINGTON, D.C.</a:t>
            </a:r>
          </a:p>
        </p:txBody>
      </p:sp>
      <p:grpSp>
        <p:nvGrpSpPr>
          <p:cNvPr id="6" name="Group 11"/>
          <p:cNvGrpSpPr>
            <a:grpSpLocks/>
          </p:cNvGrpSpPr>
          <p:nvPr userDrawn="1"/>
        </p:nvGrpSpPr>
        <p:grpSpPr bwMode="auto">
          <a:xfrm>
            <a:off x="4633913" y="5675313"/>
            <a:ext cx="3932237" cy="954087"/>
            <a:chOff x="4449762" y="5410200"/>
            <a:chExt cx="4313238" cy="1046510"/>
          </a:xfrm>
        </p:grpSpPr>
        <p:pic>
          <p:nvPicPr>
            <p:cNvPr id="7" name="Picture 15" descr="Winston_logo_MedRes_black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86600" y="5410200"/>
              <a:ext cx="1676400" cy="952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449762" y="5902982"/>
              <a:ext cx="2408239" cy="553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latin typeface="Times New Roman" pitchFamily="18" charset="0"/>
                  <a:cs typeface="Times New Roman" pitchFamily="18" charset="0"/>
                </a:rPr>
                <a:t>North America    Europe    Asia</a:t>
              </a: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>
                <a:latin typeface="Times New Roman" pitchFamily="18" charset="0"/>
                <a:cs typeface="Times New Roman" pitchFamily="18" charset="0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rgbClr val="9E292B"/>
                  </a:solidFill>
                  <a:latin typeface="Times New Roman" pitchFamily="18" charset="0"/>
                  <a:cs typeface="Times New Roman" pitchFamily="18" charset="0"/>
                </a:rPr>
                <a:t>www.winston.com</a:t>
              </a:r>
            </a:p>
          </p:txBody>
        </p:sp>
      </p:grp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433388" y="6553200"/>
            <a:ext cx="22240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A3A19E"/>
                </a:solidFill>
                <a:latin typeface="Times New Roman" pitchFamily="18" charset="0"/>
                <a:cs typeface="Arial" charset="0"/>
              </a:rPr>
              <a:t>©</a:t>
            </a:r>
            <a:r>
              <a:rPr lang="en-US" sz="1000" dirty="0">
                <a:latin typeface="+mn-lt"/>
              </a:rPr>
              <a:t> </a:t>
            </a:r>
            <a:r>
              <a:rPr lang="en-US" sz="1000" dirty="0">
                <a:solidFill>
                  <a:srgbClr val="A3A19E"/>
                </a:solidFill>
                <a:latin typeface="Times New Roman" pitchFamily="18" charset="0"/>
                <a:cs typeface="Arial" charset="0"/>
              </a:rPr>
              <a:t>2011 Winston &amp; Strawn </a:t>
            </a:r>
            <a:r>
              <a:rPr lang="en-US" sz="800" dirty="0">
                <a:solidFill>
                  <a:srgbClr val="A3A19E"/>
                </a:solidFill>
                <a:latin typeface="Times New Roman" pitchFamily="18" charset="0"/>
                <a:cs typeface="Arial" charset="0"/>
              </a:rPr>
              <a:t>LLP</a:t>
            </a:r>
            <a:endParaRPr lang="en-US" sz="1000" dirty="0">
              <a:solidFill>
                <a:srgbClr val="A3A19E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13"/>
          </p:nvPr>
        </p:nvSpPr>
        <p:spPr>
          <a:xfrm>
            <a:off x="533400" y="5257800"/>
            <a:ext cx="4800600" cy="6858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 sz="180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533400" y="3200400"/>
            <a:ext cx="8077200" cy="12954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533400" y="4572000"/>
            <a:ext cx="8077200" cy="609600"/>
          </a:xfrm>
        </p:spPr>
        <p:txBody>
          <a:bodyPr/>
          <a:lstStyle>
            <a:lvl1pPr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1336981" y="381000"/>
            <a:ext cx="6458001" cy="2371579"/>
            <a:chOff x="1469989" y="381000"/>
            <a:chExt cx="6458001" cy="2371579"/>
          </a:xfrm>
        </p:grpSpPr>
        <p:pic>
          <p:nvPicPr>
            <p:cNvPr id="13319" name="Picture 7" descr="http://www.ws-environnementavocats.com/wp-admin/admin-ajax.php?action=imgedit-preview&amp;_ajax_nonce=213bdf23c1&amp;postid=989&amp;rand=21080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61513" y="381000"/>
              <a:ext cx="1366477" cy="2362200"/>
            </a:xfrm>
            <a:prstGeom prst="rect">
              <a:avLst/>
            </a:prstGeom>
            <a:noFill/>
          </p:spPr>
        </p:pic>
        <p:pic>
          <p:nvPicPr>
            <p:cNvPr id="13320" name="Picture 8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00008" y="381000"/>
              <a:ext cx="3736814" cy="2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3315" name="Picture 3" descr="http://www.ws-environnementavocats.com/wp-admin/admin-ajax.php?action=imgedit-preview&amp;_ajax_nonce=b2c3367241&amp;postid=1201&amp;rand=3106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69989" y="381000"/>
              <a:ext cx="1295400" cy="237157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buSzPct val="75000"/>
              <a:buFont typeface="Times New Roman" pitchFamily="18" charset="0"/>
              <a:buChar char="•"/>
              <a:defRPr sz="2800"/>
            </a:lvl1pPr>
            <a:lvl2pPr>
              <a:buClr>
                <a:srgbClr val="9E292B"/>
              </a:buClr>
              <a:buSzPct val="75000"/>
              <a:buFont typeface="Times New Roman" pitchFamily="18" charset="0"/>
              <a:buChar char="•"/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buClr>
                <a:schemeClr val="bg1">
                  <a:lumMod val="50000"/>
                </a:schemeClr>
              </a:buClr>
              <a:buSzPct val="75000"/>
              <a:buFont typeface="Times New Roman" pitchFamily="18" charset="0"/>
              <a:buChar char="•"/>
              <a:defRPr sz="2000"/>
            </a:lvl3pPr>
            <a:lvl4pPr>
              <a:buClr>
                <a:srgbClr val="45637A"/>
              </a:buClr>
              <a:buSzPct val="75000"/>
              <a:buFont typeface="Times New Roman" pitchFamily="18" charset="0"/>
              <a:buChar char="•"/>
              <a:defRPr sz="1800" i="1">
                <a:solidFill>
                  <a:schemeClr val="tx1"/>
                </a:solidFill>
              </a:defRPr>
            </a:lvl4pPr>
            <a:lvl5pPr>
              <a:buSzPct val="75000"/>
              <a:buFont typeface="Times New Roman" pitchFamily="18" charset="0"/>
              <a:buChar char="•"/>
              <a:defRPr sz="1600">
                <a:solidFill>
                  <a:srgbClr val="9E292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o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5486400"/>
            <a:ext cx="9144000" cy="533400"/>
          </a:xfrm>
          <a:prstGeom prst="rect">
            <a:avLst/>
          </a:prstGeom>
          <a:solidFill>
            <a:srgbClr val="0029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442913" y="6553200"/>
            <a:ext cx="22240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A3A19E"/>
                </a:solidFill>
                <a:latin typeface="Times New Roman" pitchFamily="18" charset="0"/>
                <a:cs typeface="Arial" charset="0"/>
              </a:rPr>
              <a:t>©</a:t>
            </a:r>
            <a:r>
              <a:rPr lang="en-US" sz="1000" dirty="0">
                <a:latin typeface="+mn-lt"/>
              </a:rPr>
              <a:t> </a:t>
            </a:r>
            <a:r>
              <a:rPr lang="en-US" sz="1000" dirty="0">
                <a:solidFill>
                  <a:srgbClr val="A3A19E"/>
                </a:solidFill>
                <a:latin typeface="Times New Roman" pitchFamily="18" charset="0"/>
                <a:cs typeface="Arial" charset="0"/>
              </a:rPr>
              <a:t>2011 Winston &amp; Strawn </a:t>
            </a:r>
            <a:r>
              <a:rPr lang="en-US" sz="800" dirty="0">
                <a:solidFill>
                  <a:srgbClr val="A3A19E"/>
                </a:solidFill>
                <a:latin typeface="Times New Roman" pitchFamily="18" charset="0"/>
                <a:cs typeface="Arial" charset="0"/>
              </a:rPr>
              <a:t>LLP</a:t>
            </a:r>
            <a:endParaRPr lang="en-US" sz="1000" dirty="0">
              <a:solidFill>
                <a:srgbClr val="A3A19E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8" name="Picture 8" descr="Winston_logo_MedRes_black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2100" y="6324600"/>
            <a:ext cx="774700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8705850" y="6475413"/>
            <a:ext cx="43815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274BD6D-E348-4B5F-8FBA-08312DD860E6}" type="slidenum">
              <a:rPr lang="en-US" sz="1000"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049963"/>
            <a:ext cx="9144000" cy="460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934200" y="304800"/>
            <a:ext cx="1447800" cy="2057400"/>
          </a:xfrm>
        </p:spPr>
        <p:txBody>
          <a:bodyPr rtlCol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/>
          <a:lstStyle>
            <a:lvl1pPr>
              <a:defRPr sz="3600">
                <a:solidFill>
                  <a:srgbClr val="002E5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457200" y="1676400"/>
            <a:ext cx="5410200" cy="3429000"/>
          </a:xfrm>
        </p:spPr>
        <p:txBody>
          <a:bodyPr/>
          <a:lstStyle>
            <a:lvl1pPr marL="0" indent="0">
              <a:buNone/>
              <a:defRPr sz="1100" baseline="0"/>
            </a:lvl1pPr>
            <a:lvl2pPr marL="0" indent="0">
              <a:buNone/>
              <a:defRPr sz="1100"/>
            </a:lvl2pPr>
            <a:lvl3pPr marL="0" indent="0">
              <a:buNone/>
              <a:defRPr sz="1100"/>
            </a:lvl3pPr>
            <a:lvl4pPr marL="0" indent="0">
              <a:buNone/>
              <a:defRPr sz="1100"/>
            </a:lvl4pPr>
            <a:lvl5pPr marL="0" indent="0">
              <a:buNone/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6477000" y="2743200"/>
            <a:ext cx="1905000" cy="2590800"/>
          </a:xfrm>
        </p:spPr>
        <p:txBody>
          <a:bodyPr/>
          <a:lstStyle>
            <a:lvl1pPr marL="0" indent="0" algn="r">
              <a:buNone/>
              <a:defRPr sz="1100" b="0" baseline="0">
                <a:solidFill>
                  <a:srgbClr val="9E292B"/>
                </a:solidFill>
              </a:defRPr>
            </a:lvl1pPr>
            <a:lvl2pPr marL="0" indent="0">
              <a:buNone/>
              <a:defRPr sz="1100"/>
            </a:lvl2pPr>
            <a:lvl3pPr marL="0" indent="0">
              <a:buNone/>
              <a:defRPr sz="1100"/>
            </a:lvl3pPr>
            <a:lvl4pPr marL="0" indent="0">
              <a:buNone/>
              <a:defRPr sz="1100"/>
            </a:lvl4pPr>
            <a:lvl5pPr marL="0" indent="0"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3" Type="http://schemas.openxmlformats.org/officeDocument/2006/relationships/slideLayout" Target="../slideLayouts/slideLayout3.xml" />
  <Relationship Id="rId7" Type="http://schemas.openxmlformats.org/officeDocument/2006/relationships/image" Target="../media/image1.jpeg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theme" Target="../theme/theme1.xml" />
  <Relationship Id="rId5" Type="http://schemas.openxmlformats.org/officeDocument/2006/relationships/slideLayout" Target="../slideLayouts/slideLayout5.xml" />
  <Relationship Id="rId4" Type="http://schemas.openxmlformats.org/officeDocument/2006/relationships/slideLayout" Target="../slideLayouts/slideLayout4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0029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477963"/>
            <a:ext cx="9144000" cy="460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33388" y="6553200"/>
            <a:ext cx="22240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A3A19E"/>
                </a:solidFill>
                <a:latin typeface="Times New Roman" pitchFamily="18" charset="0"/>
                <a:cs typeface="Arial" charset="0"/>
              </a:rPr>
              <a:t>©</a:t>
            </a:r>
            <a:r>
              <a:rPr lang="en-US" sz="1000" dirty="0">
                <a:latin typeface="+mn-lt"/>
              </a:rPr>
              <a:t/>
            </a:r>
            <a:r>
              <a:rPr lang="en-US" sz="1000" dirty="0">
                <a:solidFill>
                  <a:srgbClr val="A3A19E"/>
                </a:solidFill>
                <a:latin typeface="Times New Roman" pitchFamily="18" charset="0"/>
                <a:cs typeface="Arial" charset="0"/>
              </a:rPr>
              <a:t>2011 Winston &amp; Strawn </a:t>
            </a:r>
            <a:r>
              <a:rPr lang="en-US" sz="800" dirty="0">
                <a:solidFill>
                  <a:srgbClr val="A3A19E"/>
                </a:solidFill>
                <a:latin typeface="Times New Roman" pitchFamily="18" charset="0"/>
                <a:cs typeface="Arial" charset="0"/>
              </a:rPr>
              <a:t>LLP</a:t>
            </a:r>
            <a:endParaRPr lang="en-US" sz="1000" dirty="0">
              <a:solidFill>
                <a:srgbClr val="A3A19E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1031" name="Picture 8" descr="Winston_logo_MedRes_black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12100" y="6324600"/>
            <a:ext cx="774700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8705850" y="6475413"/>
            <a:ext cx="43815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3973900-6E1F-49D8-ADE2-AC0328181C78}" type="slidenum">
              <a:rPr lang="en-US" sz="1000"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6" r:id="rId2"/>
    <p:sldLayoutId id="2147483687" r:id="rId3"/>
    <p:sldLayoutId id="2147483690" r:id="rId4"/>
    <p:sldLayoutId id="2147483688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45637A"/>
        </a:buClr>
        <a:buSzPct val="75000"/>
        <a:buFont typeface="Times New Roman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E292B"/>
        </a:buClr>
        <a:buSzPct val="75000"/>
        <a:buFont typeface="Times New Roman" pitchFamily="18" charset="0"/>
        <a:buChar char="•"/>
        <a:defRPr sz="2400" kern="1200">
          <a:solidFill>
            <a:srgbClr val="45637A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F7F7F"/>
        </a:buClr>
        <a:buSzPct val="75000"/>
        <a:buFont typeface="Times New Roman" pitchFamily="18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45637A"/>
        </a:buClr>
        <a:buSzPct val="75000"/>
        <a:buFont typeface="Times New Roman" pitchFamily="18" charset="0"/>
        <a:buChar char="•"/>
        <a:defRPr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Times New Roman" pitchFamily="18" charset="0"/>
        <a:buChar char="•"/>
        <a:defRPr sz="1600" kern="1200">
          <a:solidFill>
            <a:srgbClr val="9E292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4.xml" /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5.xml" /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6.xml" />
  <Relationship Id="rId1" Type="http://schemas.openxmlformats.org/officeDocument/2006/relationships/slideLayout" Target="../slideLayouts/slideLayout2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7.xml" />
  <Relationship Id="rId1" Type="http://schemas.openxmlformats.org/officeDocument/2006/relationships/slideLayout" Target="../slideLayouts/slideLayout2.xml" />
</Relationships>
</file>

<file path=ppt/slides/_rels/slide8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8.xml" />
  <Relationship Id="rId1" Type="http://schemas.openxmlformats.org/officeDocument/2006/relationships/slideLayout" Target="../slideLayouts/slideLayout2.xml" />
</Relationships>
</file>

<file path=ppt/slides/_rels/slide9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9.xml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81000" y="4800600"/>
            <a:ext cx="6324600" cy="1295400"/>
          </a:xfrm>
        </p:spPr>
        <p:txBody>
          <a:bodyPr/>
          <a:lstStyle/>
          <a:p>
            <a:pPr eaLnBrk="1" hangingPunct="1">
              <a:defRPr/>
            </a:pPr>
            <a:endParaRPr lang="fr-FR" sz="1400" b="1" i="0" cap="small" dirty="0" smtClean="0"/>
          </a:p>
          <a:p>
            <a:pPr eaLnBrk="1" hangingPunct="1">
              <a:defRPr/>
            </a:pPr>
            <a:endParaRPr lang="fr-FR" sz="1400" b="1" i="0" cap="small" dirty="0" smtClean="0"/>
          </a:p>
          <a:p>
            <a:pPr eaLnBrk="1" hangingPunct="1">
              <a:defRPr/>
            </a:pPr>
            <a:r>
              <a:rPr lang="fr-FR" sz="1400" b="1" i="0" dirty="0" smtClean="0"/>
              <a:t>19 octobre 2011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fr-FR" sz="1400" b="1" dirty="0" smtClean="0"/>
              <a:t>Marie-Léonie </a:t>
            </a:r>
            <a:r>
              <a:rPr lang="fr-FR" sz="1400" b="1" dirty="0" err="1" smtClean="0"/>
              <a:t>Vergnerie</a:t>
            </a:r>
            <a:r>
              <a:rPr lang="fr-FR" sz="1400" b="1" dirty="0" smtClean="0"/>
              <a:t>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fr-FR" sz="1400" dirty="0" smtClean="0"/>
              <a:t>Avocat à la Cour</a:t>
            </a:r>
          </a:p>
        </p:txBody>
      </p:sp>
      <p:sp>
        <p:nvSpPr>
          <p:cNvPr id="4099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600" b="1" cap="small" dirty="0" smtClean="0"/>
              <a:t>La responsabilité élargie du producteur</a:t>
            </a:r>
            <a:br>
              <a:rPr lang="fr-FR" sz="2600" b="1" cap="small" dirty="0" smtClean="0"/>
            </a:br>
            <a:r>
              <a:rPr lang="fr-FR" sz="2600" b="1" i="1" cap="small" dirty="0" smtClean="0"/>
              <a:t>du principe aux pratiques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b="1" cap="all" dirty="0" smtClean="0"/>
              <a:t>I. Principes et fonctionnement</a:t>
            </a:r>
            <a:endParaRPr lang="fr-FR" sz="3200" cap="all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fr-FR" sz="2400" b="1" cap="small" dirty="0" smtClean="0"/>
              <a:t>Des origines…</a:t>
            </a:r>
          </a:p>
          <a:p>
            <a:pPr>
              <a:buNone/>
            </a:pPr>
            <a:endParaRPr lang="fr-FR" sz="1800" dirty="0" smtClean="0"/>
          </a:p>
          <a:p>
            <a:pPr lvl="1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fr-FR" sz="2000" b="1" dirty="0" smtClean="0"/>
              <a:t>La directive n° 75/442/CEE du 15 juillet 1975 (art. 15) : un principe de répartition des coûts fondé sur le principe pollueur-payeur</a:t>
            </a:r>
          </a:p>
          <a:p>
            <a:pPr lvl="1" algn="just">
              <a:buClr>
                <a:schemeClr val="accent1"/>
              </a:buClr>
              <a:buFont typeface="Wingdings" pitchFamily="2" charset="2"/>
              <a:buChar char="Ø"/>
            </a:pPr>
            <a:endParaRPr lang="fr-FR" sz="1800" b="1" cap="small" dirty="0" smtClean="0"/>
          </a:p>
          <a:p>
            <a:pPr lvl="1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fr-FR" sz="2000" b="1" dirty="0" smtClean="0"/>
              <a:t>La loi n° 75-633 du 15 juillet 1975 relative à l'élimination des déchets et à la récupération des matériaux : une ébauche de responsabilité juridique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b="1" cap="all" dirty="0" smtClean="0"/>
              <a:t>I. Principes et fonctionnement</a:t>
            </a:r>
            <a:endParaRPr lang="fr-F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2400" b="1" cap="small" dirty="0" smtClean="0"/>
          </a:p>
          <a:p>
            <a:r>
              <a:rPr lang="fr-FR" sz="2400" b="1" cap="small" dirty="0" smtClean="0"/>
              <a:t>… à la consécration</a:t>
            </a:r>
          </a:p>
          <a:p>
            <a:pPr>
              <a:buNone/>
            </a:pPr>
            <a:endParaRPr lang="fr-FR" sz="1800" dirty="0" smtClean="0"/>
          </a:p>
          <a:p>
            <a:pPr lvl="1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fr-FR" sz="2000" b="1" dirty="0" smtClean="0"/>
              <a:t>La directive cadre déchets (</a:t>
            </a:r>
            <a:r>
              <a:rPr lang="fr-FR" sz="2000" b="1" dirty="0" err="1" smtClean="0"/>
              <a:t>DCD</a:t>
            </a:r>
            <a:r>
              <a:rPr lang="fr-FR" sz="2000" b="1" dirty="0" smtClean="0"/>
              <a:t>) n° 2008/98/CE du 19 nov. 2008 (en particulier art. 8) : prévention des déchets et économie circulaire</a:t>
            </a:r>
          </a:p>
          <a:p>
            <a:pPr lvl="1" algn="just">
              <a:buClr>
                <a:schemeClr val="accent1"/>
              </a:buClr>
              <a:buFont typeface="Wingdings" pitchFamily="2" charset="2"/>
              <a:buChar char="Ø"/>
            </a:pPr>
            <a:endParaRPr lang="fr-FR" sz="1800" b="1" cap="small" dirty="0" smtClean="0"/>
          </a:p>
          <a:p>
            <a:pPr lvl="1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fr-FR" sz="2000" b="1" dirty="0" smtClean="0"/>
              <a:t>Les articles L. 541-9 et s. du Code de l’environnement (en particulier art. L. 541-10 tel que modifié par la Loi Grenelle II n° 2010-788 et l’ordonnance n° 2010-1579 du 17 déc. 2010 transposant la </a:t>
            </a:r>
            <a:r>
              <a:rPr lang="fr-FR" sz="2000" b="1" dirty="0" err="1" smtClean="0"/>
              <a:t>DCD</a:t>
            </a:r>
            <a:r>
              <a:rPr lang="fr-FR" sz="2000" b="1" dirty="0" smtClean="0"/>
              <a:t>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b="1" cap="all" dirty="0" smtClean="0"/>
              <a:t>I. principe et fonctionnement</a:t>
            </a:r>
            <a:endParaRPr lang="fr-FR" sz="32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fr-FR" sz="2200" b="1" cap="small" dirty="0" smtClean="0"/>
              <a:t>Les principaux mécanismes</a:t>
            </a:r>
          </a:p>
          <a:p>
            <a:pPr algn="just"/>
            <a:endParaRPr lang="fr-FR" sz="1000" b="1" cap="small" dirty="0" smtClean="0"/>
          </a:p>
          <a:p>
            <a:pPr marL="742950" lvl="2" indent="-34290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« </a:t>
            </a:r>
            <a:r>
              <a:rPr lang="fr-FR" b="1" i="1" dirty="0" smtClean="0">
                <a:solidFill>
                  <a:schemeClr val="accent1">
                    <a:lumMod val="75000"/>
                  </a:schemeClr>
                </a:solidFill>
              </a:rPr>
              <a:t>pourvoir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 » et/ou « </a:t>
            </a:r>
            <a:r>
              <a:rPr lang="fr-FR" b="1" i="1" dirty="0" smtClean="0">
                <a:solidFill>
                  <a:schemeClr val="accent1">
                    <a:lumMod val="75000"/>
                  </a:schemeClr>
                </a:solidFill>
              </a:rPr>
              <a:t>contribuer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 » à la gestion des déchets issus des produits</a:t>
            </a:r>
          </a:p>
          <a:p>
            <a:pPr marL="742950" lvl="2" indent="-34290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fr-FR" b="1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lvl="2" indent="-34290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systèmes individuels ou éco-organismes</a:t>
            </a:r>
          </a:p>
          <a:p>
            <a:pPr marL="742950" lvl="2" indent="-342900" algn="just">
              <a:buClr>
                <a:schemeClr val="accent1">
                  <a:lumMod val="75000"/>
                </a:schemeClr>
              </a:buClr>
              <a:buNone/>
            </a:pP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1" indent="-342900" algn="just"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sz="2200" b="1" cap="small" dirty="0" smtClean="0">
                <a:solidFill>
                  <a:schemeClr val="tx1"/>
                </a:solidFill>
              </a:rPr>
              <a:t>Des réalités multiples</a:t>
            </a:r>
          </a:p>
          <a:p>
            <a:pPr marL="742950" lvl="2" indent="-34290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1200" b="1" cap="smal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b="1" cap="all" dirty="0" smtClean="0"/>
              <a:t>I. principe et fonctionnement</a:t>
            </a:r>
            <a:endParaRPr lang="fr-F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/>
            </a:pPr>
            <a:r>
              <a:rPr lang="fr-FR" sz="1600" dirty="0" smtClean="0"/>
              <a:t>Huiles 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Emballages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Médicaments (</a:t>
            </a:r>
            <a:r>
              <a:rPr lang="fr-FR" sz="1600" dirty="0" err="1" smtClean="0"/>
              <a:t>MNU</a:t>
            </a:r>
            <a:r>
              <a:rPr lang="fr-FR" sz="1600" dirty="0" smtClean="0"/>
              <a:t>) 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Piles et accumulateurs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Pneumatiques usagés 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Déchets d’équipements électriques et électroniques (</a:t>
            </a:r>
            <a:r>
              <a:rPr lang="fr-FR" sz="1600" dirty="0" err="1" smtClean="0"/>
              <a:t>DEEE</a:t>
            </a:r>
            <a:r>
              <a:rPr lang="fr-FR" sz="1600" dirty="0" smtClean="0"/>
              <a:t>)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Véhicules hors d’usage (</a:t>
            </a:r>
            <a:r>
              <a:rPr lang="fr-FR" sz="1600" dirty="0" err="1" smtClean="0"/>
              <a:t>VHU</a:t>
            </a:r>
            <a:r>
              <a:rPr lang="fr-FR" sz="1600" dirty="0" smtClean="0"/>
              <a:t>)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Papiers/imprimés 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Fluides frigorigènes 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Textiles 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Bouteilles de gaz 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Déchets d’activité de soins à risques infectieux (</a:t>
            </a:r>
            <a:r>
              <a:rPr lang="fr-FR" sz="1600" dirty="0" err="1" smtClean="0"/>
              <a:t>DASRI</a:t>
            </a:r>
            <a:r>
              <a:rPr lang="fr-FR" sz="1600" dirty="0" smtClean="0"/>
              <a:t>) perforants des patients en auto-traitement 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Déchets diffus spécifiques des ménages (</a:t>
            </a:r>
            <a:r>
              <a:rPr lang="fr-FR" sz="1600" dirty="0" err="1" smtClean="0"/>
              <a:t>DDS</a:t>
            </a:r>
            <a:r>
              <a:rPr lang="fr-FR" sz="1600" dirty="0" smtClean="0"/>
              <a:t>) </a:t>
            </a:r>
          </a:p>
          <a:p>
            <a:pPr lvl="0">
              <a:buFont typeface="+mj-lt"/>
              <a:buAutoNum type="arabicPeriod"/>
            </a:pPr>
            <a:r>
              <a:rPr lang="fr-FR" sz="1600" dirty="0" smtClean="0"/>
              <a:t>Ameublement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b="1" cap="all" dirty="0" smtClean="0"/>
              <a:t>II. L’articulation des responsabilités</a:t>
            </a:r>
            <a:endParaRPr lang="fr-FR" sz="32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 anchor="ctr"/>
          <a:lstStyle/>
          <a:p>
            <a:pPr marL="457200" indent="-457200" algn="just"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200" b="1" cap="small" dirty="0" smtClean="0"/>
              <a:t>Producteur de produits et producteur de déchets</a:t>
            </a:r>
          </a:p>
          <a:p>
            <a:pPr marL="457200" indent="-457200" algn="just">
              <a:buClr>
                <a:schemeClr val="accent1"/>
              </a:buClr>
              <a:buNone/>
            </a:pPr>
            <a:endParaRPr lang="fr-FR" sz="1400" b="1" cap="small" dirty="0" smtClean="0"/>
          </a:p>
          <a:p>
            <a:pPr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L’emploi du même terme de « producteur » : une source de confusion </a:t>
            </a:r>
          </a:p>
          <a:p>
            <a:pPr lvl="1" algn="just">
              <a:buClr>
                <a:schemeClr val="accent1"/>
              </a:buClr>
              <a:buFont typeface="Wingdings" pitchFamily="2" charset="2"/>
              <a:buChar char="Ø"/>
            </a:pPr>
            <a:endParaRPr lang="fr-FR" sz="1000" b="1" dirty="0" smtClean="0"/>
          </a:p>
          <a:p>
            <a:pPr marL="342900" lvl="1" indent="-342900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fr-FR" sz="2000" b="1" dirty="0" smtClean="0"/>
              <a:t>Quelle articulation entre la REP et la responsabilité « classique » en matière de déchets ? </a:t>
            </a:r>
          </a:p>
          <a:p>
            <a:pPr lvl="1" algn="just">
              <a:buClr>
                <a:schemeClr val="accent1"/>
              </a:buClr>
              <a:buFont typeface="Wingdings" pitchFamily="2" charset="2"/>
              <a:buChar char="Ø"/>
            </a:pPr>
            <a:endParaRPr lang="fr-FR" sz="800" b="1" cap="small" dirty="0" smtClean="0">
              <a:solidFill>
                <a:schemeClr val="tx1"/>
              </a:solidFill>
            </a:endParaRPr>
          </a:p>
          <a:p>
            <a:pPr lvl="1" algn="just">
              <a:buClr>
                <a:schemeClr val="accent1"/>
              </a:buClr>
              <a:buFont typeface="Wingdings" pitchFamily="2" charset="2"/>
              <a:buChar char="ü"/>
            </a:pPr>
            <a:r>
              <a:rPr lang="fr-FR" sz="1800" cap="small" dirty="0" smtClean="0">
                <a:solidFill>
                  <a:schemeClr val="tx1"/>
                </a:solidFill>
              </a:rPr>
              <a:t>Art. L. 541-10 C. Env. (</a:t>
            </a:r>
            <a:r>
              <a:rPr lang="fr-FR" sz="1800" dirty="0" smtClean="0">
                <a:solidFill>
                  <a:schemeClr val="tx1"/>
                </a:solidFill>
              </a:rPr>
              <a:t>tel que modifié par l’ordonnance du 17 décembre 2010) : le producteur de produits qui a une responsabilité opérationnelle (par le biais d’un éco-organisme ou d’un système individuel) doit également être considéré comme « </a:t>
            </a:r>
            <a:r>
              <a:rPr lang="fr-FR" sz="1800" b="1" i="1" u="sng" dirty="0" smtClean="0">
                <a:solidFill>
                  <a:schemeClr val="tx1"/>
                </a:solidFill>
              </a:rPr>
              <a:t>détenteur</a:t>
            </a:r>
            <a:r>
              <a:rPr lang="fr-FR" sz="1800" dirty="0" smtClean="0">
                <a:solidFill>
                  <a:schemeClr val="tx1"/>
                </a:solidFill>
              </a:rPr>
              <a:t> » des déchets issus de ses produits</a:t>
            </a:r>
          </a:p>
          <a:p>
            <a:pPr lvl="1" algn="just">
              <a:buClr>
                <a:schemeClr val="accent1"/>
              </a:buClr>
              <a:buFont typeface="Wingdings" pitchFamily="2" charset="2"/>
              <a:buChar char="ü"/>
            </a:pPr>
            <a:endParaRPr lang="fr-FR" sz="800" dirty="0" smtClean="0">
              <a:solidFill>
                <a:schemeClr val="tx1"/>
              </a:solidFill>
            </a:endParaRPr>
          </a:p>
          <a:p>
            <a:pPr lvl="1" algn="just">
              <a:buClr>
                <a:schemeClr val="accent1"/>
              </a:buClr>
              <a:buFont typeface="Wingdings" pitchFamily="2" charset="2"/>
              <a:buChar char="ü"/>
            </a:pPr>
            <a:r>
              <a:rPr lang="fr-FR" sz="1800" cap="small" dirty="0" smtClean="0">
                <a:solidFill>
                  <a:schemeClr val="tx1"/>
                </a:solidFill>
              </a:rPr>
              <a:t>Circulaire du 15 mai 2007 </a:t>
            </a:r>
            <a:r>
              <a:rPr lang="fr-FR" sz="1800" dirty="0" smtClean="0">
                <a:solidFill>
                  <a:schemeClr val="tx1"/>
                </a:solidFill>
              </a:rPr>
              <a:t>sur les circuits de traitement de déchets était plus précise sur l’articulation des responsabilités : « </a:t>
            </a:r>
            <a:r>
              <a:rPr lang="fr-FR" sz="1800" i="1" dirty="0" smtClean="0">
                <a:solidFill>
                  <a:schemeClr val="tx1"/>
                </a:solidFill>
              </a:rPr>
              <a:t>la responsabilité du producteur du déchet prend fin lors de la remise du déchet au producteur du produit</a:t>
            </a:r>
            <a:r>
              <a:rPr lang="fr-FR" sz="1800" dirty="0" smtClean="0">
                <a:solidFill>
                  <a:schemeClr val="tx1"/>
                </a:solidFill>
              </a:rPr>
              <a:t> 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b="1" cap="all" dirty="0" smtClean="0"/>
              <a:t>II. L’articulation des responsabilités</a:t>
            </a:r>
            <a:endParaRPr lang="fr-FR" sz="32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 anchor="t"/>
          <a:lstStyle/>
          <a:p>
            <a:pPr marL="457200" indent="-457200" algn="just">
              <a:buClr>
                <a:schemeClr val="accent1"/>
              </a:buClr>
              <a:buFont typeface="Arial" pitchFamily="34" charset="0"/>
              <a:buChar char="•"/>
            </a:pPr>
            <a:endParaRPr lang="fr-FR" sz="2200" b="1" cap="small" dirty="0" smtClean="0"/>
          </a:p>
          <a:p>
            <a:pPr marL="457200" indent="-457200" algn="just"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200" b="1" cap="small" dirty="0" smtClean="0"/>
              <a:t>Producteur de produits et éco-organisme</a:t>
            </a:r>
          </a:p>
          <a:p>
            <a:pPr marL="457200" indent="-457200" algn="just">
              <a:buClr>
                <a:schemeClr val="accent1"/>
              </a:buClr>
              <a:buNone/>
            </a:pPr>
            <a:endParaRPr lang="fr-FR" sz="1600" b="1" cap="small" dirty="0" smtClean="0"/>
          </a:p>
          <a:p>
            <a:pPr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L’adhésion à un éco-organisme : une délégation de responsabilité ?</a:t>
            </a:r>
          </a:p>
          <a:p>
            <a:pPr lvl="1" algn="just">
              <a:buClr>
                <a:schemeClr val="accent1"/>
              </a:buClr>
              <a:buFont typeface="Wingdings" pitchFamily="2" charset="2"/>
              <a:buChar char="Ø"/>
            </a:pPr>
            <a:endParaRPr lang="fr-FR" sz="1600" b="1" dirty="0" smtClean="0"/>
          </a:p>
          <a:p>
            <a:pPr marL="342900" lvl="1" indent="-342900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fr-FR" sz="2000" b="1" dirty="0" smtClean="0"/>
              <a:t>Une réalité en demi-teinte : l’adhésion à un éco-organisme, une démarche de prévention du risque, mais ne permettant pas d’exclure toute exposition juridique de l’adhérent </a:t>
            </a:r>
          </a:p>
          <a:p>
            <a:pPr marL="342900" lvl="1" indent="-342900" algn="just">
              <a:buClr>
                <a:schemeClr val="accent1"/>
              </a:buClr>
              <a:buNone/>
            </a:pPr>
            <a:endParaRPr lang="fr-FR" sz="800" b="1" cap="smal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b="1" cap="all" dirty="0" smtClean="0"/>
              <a:t>III. Enjeux et pistes de réflexion</a:t>
            </a:r>
            <a:endParaRPr lang="fr-FR" sz="32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>
              <a:buClr>
                <a:srgbClr val="45637A"/>
              </a:buClr>
            </a:pPr>
            <a:r>
              <a:rPr lang="fr-FR" sz="2200" b="1" cap="small" dirty="0" smtClean="0"/>
              <a:t>Quelques enjeux</a:t>
            </a:r>
          </a:p>
          <a:p>
            <a:pPr algn="just">
              <a:buClr>
                <a:srgbClr val="45637A"/>
              </a:buClr>
            </a:pPr>
            <a:endParaRPr lang="fr-FR" sz="1200" b="1" cap="small" dirty="0" smtClean="0"/>
          </a:p>
          <a:p>
            <a:pPr lvl="1" algn="just">
              <a:buClr>
                <a:srgbClr val="45637A"/>
              </a:buClr>
              <a:buFont typeface="Wingdings" pitchFamily="2" charset="2"/>
              <a:buChar char="Ø"/>
            </a:pPr>
            <a:r>
              <a:rPr lang="fr-FR" sz="2000" b="1" dirty="0" smtClean="0"/>
              <a:t>Harmoniser les procédures, la signalétique, les consignes, les contrôles… et les responsabilités</a:t>
            </a:r>
          </a:p>
          <a:p>
            <a:pPr lvl="1" algn="just">
              <a:buClr>
                <a:srgbClr val="45637A"/>
              </a:buClr>
              <a:buFont typeface="Wingdings" pitchFamily="2" charset="2"/>
              <a:buChar char="Ø"/>
            </a:pPr>
            <a:endParaRPr lang="fr-FR" sz="1000" b="1" dirty="0" smtClean="0"/>
          </a:p>
          <a:p>
            <a:pPr lvl="1" algn="just">
              <a:buClr>
                <a:srgbClr val="45637A"/>
              </a:buClr>
              <a:buFont typeface="Wingdings" pitchFamily="2" charset="2"/>
              <a:buChar char="Ø"/>
            </a:pPr>
            <a:r>
              <a:rPr lang="fr-FR" sz="2000" b="1" dirty="0" smtClean="0"/>
              <a:t>Généraliser et étendre les objectifs</a:t>
            </a:r>
          </a:p>
          <a:p>
            <a:pPr lvl="1" algn="just">
              <a:buClr>
                <a:srgbClr val="45637A"/>
              </a:buClr>
              <a:buNone/>
            </a:pPr>
            <a:endParaRPr lang="fr-FR" sz="2000" b="1" dirty="0" smtClean="0"/>
          </a:p>
          <a:p>
            <a:pPr lvl="1" algn="just">
              <a:buClr>
                <a:srgbClr val="45637A"/>
              </a:buClr>
              <a:buFont typeface="Wingdings" pitchFamily="2" charset="2"/>
              <a:buChar char="Ø"/>
            </a:pPr>
            <a:r>
              <a:rPr lang="fr-FR" sz="2000" b="1" dirty="0" smtClean="0"/>
              <a:t>Le cas particulier des déchets ayant de la valeur</a:t>
            </a:r>
            <a:endParaRPr lang="fr-F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b="1" dirty="0" smtClean="0"/>
              <a:t>III. ENJEUX ET PISTES DE REFLEXION</a:t>
            </a:r>
            <a:endParaRPr lang="fr-F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342900" lvl="1" indent="-342900" algn="just">
              <a:buClr>
                <a:schemeClr val="accent1">
                  <a:lumMod val="75000"/>
                </a:schemeClr>
              </a:buClr>
            </a:pPr>
            <a:r>
              <a:rPr lang="fr-FR" sz="2000" b="1" cap="small" dirty="0" smtClean="0">
                <a:solidFill>
                  <a:schemeClr val="tx1"/>
                </a:solidFill>
              </a:rPr>
              <a:t>Quelques pistes de réflexion </a:t>
            </a:r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fr-FR" sz="1600" b="1" cap="small" dirty="0" smtClean="0"/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fr-FR" sz="1800" b="1" dirty="0" smtClean="0"/>
              <a:t>Clarifier et hiérarchiser les responsabilités des différents acteurs (producteur de produits, éco-organisme, producteur de déchets, opérateurs de la chaîne de traitement)</a:t>
            </a:r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fr-FR" sz="1200" b="1" dirty="0" smtClean="0"/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fr-FR" sz="1800" b="1" dirty="0" smtClean="0"/>
              <a:t>Encadrer le choix des opérateurs et les filières « spontanées »</a:t>
            </a:r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fr-FR" sz="1200" b="1" dirty="0" smtClean="0"/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fr-FR" sz="1800" b="1" dirty="0" smtClean="0"/>
              <a:t>Construire un régime du réemploi / reconditionnement</a:t>
            </a:r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fr-FR" sz="1200" b="1" cap="smal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ston_Modern Template 20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New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275</Words>
  <Application>Microsoft Office PowerPoint</Application>
  <PresentationFormat>On-screen Show (4:3)</PresentationFormat>
  <Paragraphs>75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Winston_Modern Template 2010</vt:lpstr>
      <vt:lpstr>La responsabilité élargie du producteur du principe aux pratiques</vt:lpstr>
      <vt:lpstr>I. Principes et fonctionnement</vt:lpstr>
      <vt:lpstr>I. Principes et fonctionnement</vt:lpstr>
      <vt:lpstr>I. principe et fonctionnement</vt:lpstr>
      <vt:lpstr>I. principe et fonctionnement</vt:lpstr>
      <vt:lpstr>II. L’articulation des responsabilités</vt:lpstr>
      <vt:lpstr>II. L’articulation des responsabilités</vt:lpstr>
      <vt:lpstr>III. Enjeux et pistes de réflexion</vt:lpstr>
      <vt:lpstr>III. ENJEUX ET PISTES DE REFLEXION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